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6" r:id="rId5"/>
    <p:sldId id="261" r:id="rId6"/>
    <p:sldId id="265" r:id="rId7"/>
    <p:sldId id="264" r:id="rId8"/>
    <p:sldId id="263" r:id="rId9"/>
    <p:sldId id="270" r:id="rId10"/>
    <p:sldId id="271" r:id="rId11"/>
    <p:sldId id="267" r:id="rId12"/>
    <p:sldId id="268" r:id="rId13"/>
    <p:sldId id="273" r:id="rId14"/>
    <p:sldId id="269" r:id="rId15"/>
    <p:sldId id="260" r:id="rId16"/>
    <p:sldId id="274" r:id="rId17"/>
    <p:sldId id="276" r:id="rId18"/>
    <p:sldId id="277" r:id="rId19"/>
    <p:sldId id="278" r:id="rId20"/>
    <p:sldId id="275" r:id="rId21"/>
    <p:sldId id="258" r:id="rId22"/>
    <p:sldId id="295" r:id="rId23"/>
    <p:sldId id="272" r:id="rId24"/>
    <p:sldId id="286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  <p:sldId id="299" r:id="rId40"/>
    <p:sldId id="298" r:id="rId41"/>
    <p:sldId id="30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5" d="100"/>
          <a:sy n="75" d="100"/>
        </p:scale>
        <p:origin x="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9FF36-434E-481C-92A0-78916C970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389BB-5034-42BE-A3B3-282B93DED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29966-EF11-47F9-B879-4B5DE518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0E285-2076-4FC5-81F4-2A776C5B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E01F9-1903-42CE-BCDF-D872A4E1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C4BD9-8D75-4242-B470-84D1E2EA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11421E-71F9-440A-BE63-B7354FAFA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569AA-2DAB-4F02-A8E9-B23BAFAF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8420C-A0A2-4321-B093-A62F46EF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8C0D3-3234-46E5-95F1-591F1354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0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B66188-2A84-4755-867E-A46428E8B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788F51-26D6-4D24-A4A7-FE19A4327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5B693-46AE-4439-8CB7-3463CE0E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7CBB1-A5DE-4DE8-946D-0552A51B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10E08-3248-4846-87D9-48146AD8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4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892A3-E9DC-4212-9551-3A9944F7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62DB6-DB18-42F8-8C9C-4A30C2B4A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26E2A-95EE-4503-A390-B3A9A65D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5B37C-03C2-4D55-ACEB-74BC69C7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7C1F4-7172-4672-9287-217C273F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2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B4DDF-BE5D-4E51-931B-E4110094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C8AC65-A544-44C0-829B-75E6D026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8F1B2-D952-44EA-8EC8-7F0D2C73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9992E-3669-4CC1-AD21-78BE6F6B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E3F55-E030-40CA-9A91-EC1483A5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13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7200A-721E-4BBE-B8EF-7479A279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5197D-641D-4F41-872E-C16061E1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1775F-D0B3-42E2-ABEA-EBFD57631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4EBA0-DC69-4552-AC4C-0C7754C2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75376-CA52-4DC1-BA15-015FC76A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4856C-9F92-4359-BAEA-8196FDD9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2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1B0B1-E58C-42DF-8159-BD84996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4F91C-F226-4D85-B4A2-1DAC29FD3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01B3D-345D-4549-8CCE-68FC951E9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CB9542-24DD-43D4-A331-6B1746CF7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02AE16-E59E-458F-9D0E-2AA784C44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4C62F0-F2DD-403A-B156-95ACF63B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ADBF06-E351-4FAF-820D-FEBAC542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2DD5F4-6B60-44C5-907C-E27A01F0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4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DEABA-1CE3-4E5D-838D-8F6DB08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DA967C-FBBF-4B0E-BC89-A8EDB98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A58C4-53E5-45A1-84E7-317F7BA3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EE2DF-99CE-4FEA-9970-C4CB4AD9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5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E78225-3D41-42F5-99A7-78DB97CB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53CAE2-E847-48D7-9E7B-8D15DB7D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92191-F910-4DF4-8B7E-E0410A9A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7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E633-3BEE-4778-AF1A-795B5F8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07C23-B139-4D90-9D39-4B4231636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6DC9B2-276D-4D9A-AC25-8838EDD4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67F75-F86F-4CBA-B2D1-95922E6F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DD808D-FCEC-4A01-A18F-E15C5B02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C17F0-5787-449A-A1DA-FA251C64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8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22F9-7EF9-4E3E-B92C-1D27B563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93A295-868D-46AD-AA66-91FD41866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B43E65-1311-4D93-BDEB-2820C45D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7A362-0753-493D-9673-E6FE9DD4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E03C9-6D6B-4071-A81D-484C66F7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6C2E0E-2CBA-4CA5-B953-3425584C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7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5B812A-CB8D-40E8-8470-9BEE599B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8B526-3786-4F30-BE0C-29888BE69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6F357-A40D-48B0-9AC8-1674F5146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E5C23-BFA1-48F4-9D15-AE6F5D51565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94B89-C625-4BD0-9377-533E35578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BC945-CB85-4D09-BF32-D9387D778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91F6E-1627-4623-9B85-DFE3E7E28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2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aver/nanumfont/releases/download/VER2.5/NanumGothicCoding-2.5.zi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nave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wnloads.raspberrypi.org/imager/imager_latest.ex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WiCuklohd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ffaboutcode.com/p/minecraft-api-reference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learning/minecraft-whac-a-block-game/" TargetMode="External"/><Relationship Id="rId2" Type="http://schemas.openxmlformats.org/officeDocument/2006/relationships/hyperlink" Target="https://www.stuffaboutcode.com/p/minecraft-api-refere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s.raspberrypi.org/en/projects/getting-started-with-minecraft-pi" TargetMode="External"/><Relationship Id="rId5" Type="http://schemas.openxmlformats.org/officeDocument/2006/relationships/hyperlink" Target="https://sites.google.com/site/raspberrypieducation/minecraft/with" TargetMode="External"/><Relationship Id="rId4" Type="http://schemas.openxmlformats.org/officeDocument/2006/relationships/hyperlink" Target="https://statkclee.github.io/raspberry-pi/rpi-minecraft-python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ter.tistory.com/133" TargetMode="External"/><Relationship Id="rId2" Type="http://schemas.openxmlformats.org/officeDocument/2006/relationships/hyperlink" Target="http://www.alexpage.de/usb-image-tool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C8332-A69A-43D9-AB76-3C833C859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라즈베리파이를</a:t>
            </a:r>
            <a:r>
              <a:rPr lang="ko-KR" altLang="en-US" dirty="0"/>
              <a:t> 이용한 </a:t>
            </a:r>
            <a:r>
              <a:rPr lang="en-US" altLang="ko-KR" dirty="0"/>
              <a:t>Python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88009-A21C-4136-AD5D-72B3379E3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06085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중학교 직업 체험 </a:t>
            </a:r>
            <a:r>
              <a:rPr lang="en-US" altLang="ko-KR" dirty="0"/>
              <a:t>(2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안산 공업 고등학교 컴퓨터과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674DA4-88BF-4A21-981C-76DAA4FF424D}"/>
              </a:ext>
            </a:extLst>
          </p:cNvPr>
          <p:cNvCxnSpPr>
            <a:cxnSpLocks/>
          </p:cNvCxnSpPr>
          <p:nvPr/>
        </p:nvCxnSpPr>
        <p:spPr>
          <a:xfrm>
            <a:off x="1914526" y="1457325"/>
            <a:ext cx="0" cy="325755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3AE8EE-88E6-4F4F-B7D0-C83E5F008F4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5D6B27-C50B-41A1-8B6C-50761CF8BDB9}"/>
              </a:ext>
            </a:extLst>
          </p:cNvPr>
          <p:cNvCxnSpPr>
            <a:cxnSpLocks/>
          </p:cNvCxnSpPr>
          <p:nvPr/>
        </p:nvCxnSpPr>
        <p:spPr>
          <a:xfrm>
            <a:off x="1302544" y="3709988"/>
            <a:ext cx="960987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5E95C8-7E24-4DA4-9B55-5398F6064F37}"/>
              </a:ext>
            </a:extLst>
          </p:cNvPr>
          <p:cNvCxnSpPr>
            <a:cxnSpLocks/>
          </p:cNvCxnSpPr>
          <p:nvPr/>
        </p:nvCxnSpPr>
        <p:spPr>
          <a:xfrm>
            <a:off x="10596564" y="0"/>
            <a:ext cx="0" cy="325755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C84D3F-EC92-4D47-A0CD-920A4C2296D7}"/>
              </a:ext>
            </a:extLst>
          </p:cNvPr>
          <p:cNvCxnSpPr>
            <a:cxnSpLocks/>
          </p:cNvCxnSpPr>
          <p:nvPr/>
        </p:nvCxnSpPr>
        <p:spPr>
          <a:xfrm>
            <a:off x="1753659" y="1628775"/>
            <a:ext cx="0" cy="256222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1E877-ECAC-4D75-A373-07C391C2C808}"/>
              </a:ext>
            </a:extLst>
          </p:cNvPr>
          <p:cNvCxnSpPr>
            <a:cxnSpLocks/>
          </p:cNvCxnSpPr>
          <p:nvPr/>
        </p:nvCxnSpPr>
        <p:spPr>
          <a:xfrm>
            <a:off x="1454944" y="3862388"/>
            <a:ext cx="100526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3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A4F44C-A11C-4CF6-8F3C-3AC7009A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9855" cy="4055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CBD04-010C-4031-B1D5-8714985F2138}"/>
              </a:ext>
            </a:extLst>
          </p:cNvPr>
          <p:cNvSpPr txBox="1"/>
          <p:nvPr/>
        </p:nvSpPr>
        <p:spPr>
          <a:xfrm>
            <a:off x="118533" y="4309533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 버튼 클릭 </a:t>
            </a:r>
            <a:r>
              <a:rPr lang="en-US" altLang="ko-KR" dirty="0"/>
              <a:t>-&gt; </a:t>
            </a:r>
            <a:r>
              <a:rPr lang="ko-KR" altLang="en-US" dirty="0" err="1"/>
              <a:t>한영키</a:t>
            </a:r>
            <a:r>
              <a:rPr lang="ko-KR" altLang="en-US" dirty="0"/>
              <a:t> 클릭 </a:t>
            </a:r>
            <a:r>
              <a:rPr lang="en-US" altLang="ko-KR" dirty="0"/>
              <a:t>-&gt; </a:t>
            </a:r>
            <a:r>
              <a:rPr lang="ko-KR" altLang="en-US" dirty="0"/>
              <a:t>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DAC0D-D3E8-46F7-8F21-8BF9DC71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721" y="287840"/>
            <a:ext cx="3148013" cy="3250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47C196-6632-407C-B4F8-75A48B3A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744" y="3911599"/>
            <a:ext cx="5881954" cy="24468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3866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 – </a:t>
            </a:r>
            <a:r>
              <a:rPr lang="ko-KR" altLang="en-US" sz="4000" dirty="0"/>
              <a:t>추가 폰트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42D97-65C2-4BE8-8011-2BC1158A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나눔고딕 코딩 글꼴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https://github.com/naver/nanumfont/releases/download/VER2.5/NanumGothicCoding-2.5.zip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C93229D-69F9-424C-81D4-2EDA2802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8939"/>
            <a:ext cx="12192000" cy="622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E8F65B-9C46-436C-B745-3B66E588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6822"/>
            <a:ext cx="6515100" cy="425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FCF475-C9B1-4202-B1CD-2BCF925FB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2855"/>
            <a:ext cx="11420475" cy="4949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C06169-D7DC-4961-8C8C-DDA2541B7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5412"/>
            <a:ext cx="6668770" cy="4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 – </a:t>
            </a:r>
            <a:r>
              <a:rPr lang="ko-KR" altLang="en-US" sz="4000" dirty="0"/>
              <a:t>지니 </a:t>
            </a:r>
            <a:r>
              <a:rPr lang="en-US" altLang="ko-KR" sz="4000" dirty="0"/>
              <a:t>IDE </a:t>
            </a:r>
            <a:r>
              <a:rPr lang="ko-KR" altLang="en-US" sz="4000" dirty="0"/>
              <a:t>실행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989D24-277F-4C7A-8EA2-37D7DC054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370" y="1802077"/>
            <a:ext cx="4124325" cy="29432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85545-D666-4AB1-A068-B54A21532CC3}"/>
              </a:ext>
            </a:extLst>
          </p:cNvPr>
          <p:cNvSpPr/>
          <p:nvPr/>
        </p:nvSpPr>
        <p:spPr>
          <a:xfrm>
            <a:off x="2463800" y="2464330"/>
            <a:ext cx="2269067" cy="4370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6DB1E9-38DC-4936-9CA1-B8343729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19" y="1647297"/>
            <a:ext cx="7033311" cy="496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B38080-2CD8-4EBF-A646-C8EE8701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433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00ACF-EBA6-4CC8-8C9A-D655E8F5D687}"/>
              </a:ext>
            </a:extLst>
          </p:cNvPr>
          <p:cNvSpPr txBox="1"/>
          <p:nvPr/>
        </p:nvSpPr>
        <p:spPr>
          <a:xfrm>
            <a:off x="8204200" y="313266"/>
            <a:ext cx="3587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소스코드를 작성하고 다른 이름으로 저장 </a:t>
            </a:r>
            <a:r>
              <a:rPr lang="en-US" altLang="ko-KR" dirty="0"/>
              <a:t>=&gt; </a:t>
            </a:r>
            <a:r>
              <a:rPr lang="ko-KR" altLang="en-US" dirty="0"/>
              <a:t>파일 이름을 </a:t>
            </a:r>
            <a:r>
              <a:rPr lang="en-US" altLang="ko-KR" dirty="0"/>
              <a:t>test.py =&gt; </a:t>
            </a:r>
            <a:r>
              <a:rPr lang="ko-KR" altLang="en-US" dirty="0"/>
              <a:t>확인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19F7EA-F152-4010-A85C-1C4B103BC32B}"/>
              </a:ext>
            </a:extLst>
          </p:cNvPr>
          <p:cNvSpPr/>
          <p:nvPr/>
        </p:nvSpPr>
        <p:spPr>
          <a:xfrm>
            <a:off x="4275667" y="559330"/>
            <a:ext cx="524933" cy="4370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3C1082-72B5-4E99-916B-8BDF8E542A24}"/>
              </a:ext>
            </a:extLst>
          </p:cNvPr>
          <p:cNvCxnSpPr/>
          <p:nvPr/>
        </p:nvCxnSpPr>
        <p:spPr>
          <a:xfrm>
            <a:off x="4800600" y="913430"/>
            <a:ext cx="3632200" cy="105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0035EF-38B6-4B96-BCA7-24AD0ABEBEB5}"/>
              </a:ext>
            </a:extLst>
          </p:cNvPr>
          <p:cNvSpPr txBox="1"/>
          <p:nvPr/>
        </p:nvSpPr>
        <p:spPr>
          <a:xfrm>
            <a:off x="8568266" y="18626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 버튼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B6CFA6-188F-4ED6-BAF0-C0DFBCDA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5" y="2581069"/>
            <a:ext cx="5261834" cy="32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7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 err="1"/>
              <a:t>파이썬</a:t>
            </a:r>
            <a:r>
              <a:rPr lang="ko-KR" altLang="en-US" sz="4000" dirty="0"/>
              <a:t> 문법 </a:t>
            </a:r>
            <a:r>
              <a:rPr lang="en-US" altLang="ko-KR" sz="4000" dirty="0"/>
              <a:t>-  </a:t>
            </a:r>
            <a:r>
              <a:rPr lang="ko-KR" altLang="en-US" sz="4000" dirty="0"/>
              <a:t>숫자형과 문자형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48E226-751D-4C62-95D7-838C82CD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9" y="1635124"/>
            <a:ext cx="5174718" cy="5161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029F65-DDEE-45CC-9108-04480FC3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32" y="1635124"/>
            <a:ext cx="5009068" cy="50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4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88F0-23C1-4DED-8288-76BCE812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문법 </a:t>
            </a:r>
            <a:r>
              <a:rPr lang="en-US" altLang="ko-KR" dirty="0"/>
              <a:t>- </a:t>
            </a:r>
            <a:r>
              <a:rPr lang="ko-KR" altLang="en-US" dirty="0"/>
              <a:t>변수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93A56E-6D1D-41B1-ACD5-6C11A3BFC6AA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F17F21-44EF-4819-BCD6-5C7F72D10A7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39BCECF-F246-4BEC-AC09-EAEFD680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1690688"/>
            <a:ext cx="9124950" cy="2809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E045B5-A2AA-4144-8436-42D2FE04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4691062"/>
            <a:ext cx="8104500" cy="160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88F0-23C1-4DED-8288-76BCE812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문법 </a:t>
            </a:r>
            <a:r>
              <a:rPr lang="en-US" altLang="ko-KR" dirty="0"/>
              <a:t>-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FEDC03-1510-4885-B341-79EE1A85C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88" y="1799959"/>
            <a:ext cx="6495508" cy="397430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93A56E-6D1D-41B1-ACD5-6C11A3BFC6AA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F17F21-44EF-4819-BCD6-5C7F72D10A7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516C77B-67C9-4162-A4B8-B80FC60F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26" y="1690688"/>
            <a:ext cx="4428508" cy="39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88F0-23C1-4DED-8288-76BCE812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문법 </a:t>
            </a:r>
            <a:r>
              <a:rPr lang="en-US" altLang="ko-KR" dirty="0"/>
              <a:t>– </a:t>
            </a:r>
            <a:r>
              <a:rPr lang="ko-KR" altLang="en-US" dirty="0"/>
              <a:t>문자열 처리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93A56E-6D1D-41B1-ACD5-6C11A3BFC6AA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F17F21-44EF-4819-BCD6-5C7F72D10A7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C3A88AC-C755-45FA-8A1E-E54C7D86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87"/>
            <a:ext cx="6962026" cy="3825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0030EE-0B33-4809-B858-B17E562A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"/>
          <a:stretch/>
        </p:blipFill>
        <p:spPr>
          <a:xfrm>
            <a:off x="7247467" y="1786732"/>
            <a:ext cx="4755091" cy="32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88F0-23C1-4DED-8288-76BCE812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문법 </a:t>
            </a:r>
            <a:r>
              <a:rPr lang="en-US" altLang="ko-KR" dirty="0"/>
              <a:t>– </a:t>
            </a:r>
            <a:r>
              <a:rPr lang="ko-KR" altLang="en-US" dirty="0"/>
              <a:t>문자열 포맷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726CAE-3839-4E25-B63D-C8461F0E9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7" y="1927489"/>
            <a:ext cx="7960675" cy="2297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93A56E-6D1D-41B1-ACD5-6C11A3BFC6AA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F17F21-44EF-4819-BCD6-5C7F72D10A7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ACEC6F-9C0C-4F61-B3D8-A19EAE31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4652165"/>
            <a:ext cx="4530196" cy="19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2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88F0-23C1-4DED-8288-76BCE812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39377-965D-409F-A29D-F0D1264E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33" y="1825625"/>
            <a:ext cx="12048059" cy="4351338"/>
          </a:xfrm>
        </p:spPr>
        <p:txBody>
          <a:bodyPr/>
          <a:lstStyle/>
          <a:p>
            <a:r>
              <a:rPr lang="ko-KR" altLang="en-US" dirty="0"/>
              <a:t>퀴즈</a:t>
            </a:r>
            <a:r>
              <a:rPr lang="en-US" altLang="ko-KR" dirty="0"/>
              <a:t>(Quiz)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사이트별로 비밀번호를 만들어 주는 프로그램을 작성</a:t>
            </a:r>
            <a:r>
              <a:rPr lang="en-US" altLang="ko-KR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hlinkClick r:id="rId2"/>
              </a:rPr>
              <a:t>http://naver.com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규칙 </a:t>
            </a:r>
            <a:r>
              <a:rPr lang="en-US" altLang="ko-KR" dirty="0"/>
              <a:t>1 : http:// </a:t>
            </a:r>
            <a:r>
              <a:rPr lang="ko-KR" altLang="en-US" dirty="0"/>
              <a:t>부분은 제외 </a:t>
            </a:r>
            <a:r>
              <a:rPr lang="en-US" altLang="ko-KR" dirty="0"/>
              <a:t>=&gt; naver.com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규칙 </a:t>
            </a:r>
            <a:r>
              <a:rPr lang="en-US" altLang="ko-KR" dirty="0"/>
              <a:t>2 : </a:t>
            </a:r>
            <a:r>
              <a:rPr lang="ko-KR" altLang="en-US" dirty="0"/>
              <a:t>처음 만나는 점</a:t>
            </a:r>
            <a:r>
              <a:rPr lang="en-US" altLang="ko-KR" dirty="0"/>
              <a:t>(.) </a:t>
            </a:r>
            <a:r>
              <a:rPr lang="ko-KR" altLang="en-US" dirty="0"/>
              <a:t>이후 부분은 제외 </a:t>
            </a:r>
            <a:r>
              <a:rPr lang="en-US" altLang="ko-KR" dirty="0"/>
              <a:t>=&gt; </a:t>
            </a:r>
            <a:r>
              <a:rPr lang="en-US" altLang="ko-KR" dirty="0" err="1"/>
              <a:t>naver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sz="2400" dirty="0"/>
              <a:t>규칙 </a:t>
            </a:r>
            <a:r>
              <a:rPr lang="en-US" altLang="ko-KR" sz="2400" dirty="0"/>
              <a:t>3 : </a:t>
            </a:r>
            <a:r>
              <a:rPr lang="ko-KR" altLang="en-US" sz="2400" dirty="0"/>
              <a:t>남은 글자 중 처음 </a:t>
            </a:r>
            <a:r>
              <a:rPr lang="ko-KR" altLang="en-US" sz="2400" dirty="0" err="1"/>
              <a:t>세자리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글자 개수 </a:t>
            </a:r>
            <a:r>
              <a:rPr lang="en-US" altLang="ko-KR" sz="2400" dirty="0"/>
              <a:t>+ </a:t>
            </a:r>
            <a:r>
              <a:rPr lang="ko-KR" altLang="en-US" sz="2400" dirty="0"/>
              <a:t>글자내 </a:t>
            </a:r>
            <a:r>
              <a:rPr lang="en-US" altLang="ko-KR" sz="2400" dirty="0"/>
              <a:t>‘e’ </a:t>
            </a:r>
            <a:r>
              <a:rPr lang="ko-KR" altLang="en-US" sz="2400" dirty="0"/>
              <a:t>개수 </a:t>
            </a:r>
            <a:r>
              <a:rPr lang="en-US" altLang="ko-KR" sz="2400" dirty="0"/>
              <a:t>+ “!”</a:t>
            </a:r>
            <a:r>
              <a:rPr lang="ko-KR" altLang="en-US" sz="2400" dirty="0"/>
              <a:t>로 구성</a:t>
            </a:r>
            <a:endParaRPr lang="en-US" altLang="ko-KR" sz="2400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sz="2400" dirty="0"/>
              <a:t>출력 결과 </a:t>
            </a:r>
            <a:r>
              <a:rPr lang="en-US" altLang="ko-KR" sz="2400" dirty="0"/>
              <a:t>: </a:t>
            </a:r>
            <a:r>
              <a:rPr lang="ko-KR" altLang="en-US" sz="2400" dirty="0"/>
              <a:t>생성된 비밀번호 </a:t>
            </a:r>
            <a:r>
              <a:rPr lang="en-US" altLang="ko-KR" sz="2400" dirty="0"/>
              <a:t>: nav51!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93A56E-6D1D-41B1-ACD5-6C11A3BFC6AA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F17F21-44EF-4819-BCD6-5C7F72D10A7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95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OS(Raspberry Pi OS) </a:t>
            </a:r>
            <a:r>
              <a:rPr lang="ko-KR" altLang="en-US" sz="4000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42D97-65C2-4BE8-8011-2BC1158A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Raspberry Pi Imager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&gt; </a:t>
            </a:r>
            <a:r>
              <a:rPr lang="en-US" altLang="ko-KR" dirty="0">
                <a:hlinkClick r:id="rId2"/>
              </a:rPr>
              <a:t>https://downloads.raspberrypi.org/imager/imager_latest.exe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다운로드 후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0C1D5-A13E-4620-A0EE-019462FC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87" y="3013575"/>
            <a:ext cx="5176838" cy="357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0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88F0-23C1-4DED-8288-76BCE812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퀴즈 </a:t>
            </a:r>
            <a:r>
              <a:rPr lang="en-US" altLang="ko-KR" dirty="0"/>
              <a:t>- </a:t>
            </a:r>
            <a:r>
              <a:rPr lang="ko-KR" altLang="en-US" dirty="0"/>
              <a:t>소스코드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DA7E217-1257-47BE-ABD0-90FEB1771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20" y="1574715"/>
            <a:ext cx="11855831" cy="315814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93A56E-6D1D-41B1-ACD5-6C11A3BFC6AA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F17F21-44EF-4819-BCD6-5C7F72D10A72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EE31024-8595-41C7-AEB0-14B4B116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0" y="4950262"/>
            <a:ext cx="4511147" cy="14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FC479-1241-4332-B141-34827294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C098C-5274-466F-9415-0C18DE36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유튜브 강의 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 err="1">
                <a:hlinkClick r:id="rId2"/>
              </a:rPr>
              <a:t>파이썬</a:t>
            </a:r>
            <a:r>
              <a:rPr lang="ko-KR" altLang="en-US" dirty="0">
                <a:hlinkClick r:id="rId2"/>
              </a:rPr>
              <a:t> 코딩 무료 강의 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 err="1">
                <a:hlinkClick r:id="rId2"/>
              </a:rPr>
              <a:t>기본편</a:t>
            </a:r>
            <a:r>
              <a:rPr lang="en-US" altLang="ko-KR" dirty="0">
                <a:hlinkClick r:id="rId2"/>
              </a:rPr>
              <a:t>) - 6</a:t>
            </a:r>
            <a:r>
              <a:rPr lang="ko-KR" altLang="en-US" dirty="0">
                <a:hlinkClick r:id="rId2"/>
              </a:rPr>
              <a:t>시간 뒤면 여러분도 개발자가 될 수 있어요 </a:t>
            </a:r>
            <a:r>
              <a:rPr lang="en-US" altLang="ko-KR" dirty="0">
                <a:hlinkClick r:id="rId2"/>
              </a:rPr>
              <a:t>[</a:t>
            </a:r>
            <a:r>
              <a:rPr lang="ko-KR" altLang="en-US" dirty="0" err="1">
                <a:hlinkClick r:id="rId2"/>
              </a:rPr>
              <a:t>나도코딩</a:t>
            </a:r>
            <a:r>
              <a:rPr lang="en-US" altLang="ko-KR" dirty="0">
                <a:hlinkClick r:id="rId2"/>
              </a:rPr>
              <a:t>] – YouTube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 ^____________^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84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1CB5F-49CE-41E9-8BA1-C0912B61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집에서 공부해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41252-30ED-451E-9452-F4C379C06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프로그래밍은 </a:t>
            </a:r>
            <a:r>
              <a:rPr lang="en-US" altLang="ko-KR" dirty="0"/>
              <a:t>2</a:t>
            </a:r>
            <a:r>
              <a:rPr lang="ko-KR" altLang="en-US" dirty="0"/>
              <a:t>시간에 공부하기에는 어려움이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집에서 다양한 주제를 검색하면 관심있는 분야가 많이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</a:t>
            </a:r>
            <a:r>
              <a:rPr lang="ko-KR" altLang="en-US" dirty="0" err="1"/>
              <a:t>마인크래프트와</a:t>
            </a:r>
            <a:r>
              <a:rPr lang="ko-KR" altLang="en-US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프로그램을 이용한 프로그래밍 학습 예제가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79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4ABB1-4D52-4310-ABEF-C0DA6BDB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공부해보자</a:t>
            </a:r>
            <a:r>
              <a:rPr lang="en-US" altLang="ko-KR" dirty="0"/>
              <a:t> - vim </a:t>
            </a:r>
            <a:r>
              <a:rPr lang="ko-KR" altLang="en-US" dirty="0"/>
              <a:t>에디터 설치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9FF88-60C1-4DB7-94E7-0D1D6770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install vim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/vim/</a:t>
            </a:r>
            <a:r>
              <a:rPr lang="en-US" altLang="ko-KR" dirty="0" err="1"/>
              <a:t>vimrc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syntax on</a:t>
            </a:r>
          </a:p>
          <a:p>
            <a:pPr marL="0" indent="0">
              <a:buNone/>
            </a:pPr>
            <a:r>
              <a:rPr lang="en-US" altLang="ko-KR" dirty="0"/>
              <a:t>set number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추가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DAC5-E0E7-4144-9D02-57B11E83BB05}"/>
              </a:ext>
            </a:extLst>
          </p:cNvPr>
          <p:cNvSpPr txBox="1"/>
          <p:nvPr/>
        </p:nvSpPr>
        <p:spPr>
          <a:xfrm>
            <a:off x="5853823" y="2129607"/>
            <a:ext cx="540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라즈베리파이</a:t>
            </a:r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)</a:t>
            </a:r>
            <a:r>
              <a:rPr lang="ko-KR" altLang="en-US" dirty="0"/>
              <a:t>에서 사용하는 문서 편집 프로그램으로 초보자는 사용하는데</a:t>
            </a:r>
            <a:r>
              <a:rPr lang="en-US" altLang="ko-KR" dirty="0"/>
              <a:t>, </a:t>
            </a:r>
            <a:r>
              <a:rPr lang="ko-KR" altLang="en-US" dirty="0"/>
              <a:t>익숙하지 못할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웹서핑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  <a:r>
              <a:rPr lang="ko-KR" altLang="en-US" dirty="0"/>
              <a:t>을 통하여 사용법을 익혀보자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60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C1A03-AA35-4EF6-A219-C267183E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캡처</a:t>
            </a:r>
            <a:r>
              <a:rPr lang="en-US" altLang="ko-KR" dirty="0"/>
              <a:t>(</a:t>
            </a:r>
            <a:r>
              <a:rPr lang="ko-KR" altLang="en-US" dirty="0"/>
              <a:t>스크린샷</a:t>
            </a:r>
            <a:r>
              <a:rPr lang="en-US" altLang="ko-KR" dirty="0"/>
              <a:t>)</a:t>
            </a:r>
            <a:r>
              <a:rPr lang="ko-KR" altLang="en-US" dirty="0"/>
              <a:t> 프로그램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9D7BD-4984-4CF0-B266-62FD15C8C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scrot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scrot</a:t>
            </a:r>
            <a:r>
              <a:rPr lang="en-US" altLang="ko-KR" dirty="0"/>
              <a:t>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전체화면 캡쳐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scrot</a:t>
            </a:r>
            <a:r>
              <a:rPr lang="en-US" altLang="ko-KR" dirty="0"/>
              <a:t> –s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마우스로 선택한 창 캡쳐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81E83-A5DA-40D8-8FBC-F847A13778E0}"/>
              </a:ext>
            </a:extLst>
          </p:cNvPr>
          <p:cNvSpPr txBox="1"/>
          <p:nvPr/>
        </p:nvSpPr>
        <p:spPr>
          <a:xfrm>
            <a:off x="5261584" y="2740336"/>
            <a:ext cx="625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화면을 </a:t>
            </a:r>
            <a:r>
              <a:rPr lang="ko-KR" altLang="en-US" dirty="0" err="1"/>
              <a:t>캡쳐하여</a:t>
            </a:r>
            <a:r>
              <a:rPr lang="ko-KR" altLang="en-US" dirty="0"/>
              <a:t> 문서 작업을 하는 경우가</a:t>
            </a:r>
            <a:r>
              <a:rPr lang="en-US" altLang="ko-KR" dirty="0"/>
              <a:t> </a:t>
            </a:r>
            <a:r>
              <a:rPr lang="ko-KR" altLang="en-US" dirty="0"/>
              <a:t>왕왕 생기는데</a:t>
            </a:r>
            <a:r>
              <a:rPr lang="en-US" altLang="ko-KR" dirty="0"/>
              <a:t>, </a:t>
            </a:r>
            <a:r>
              <a:rPr lang="ko-KR" altLang="en-US" dirty="0"/>
              <a:t>그때 사용하는 프로그램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캡처가 되면 폴더에 자동으로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90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2D87F-B9B8-4586-A705-A85323C4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5ED08-FC98-41EA-857E-E386A197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minecraft</a:t>
            </a:r>
            <a:r>
              <a:rPr lang="en-US" altLang="ko-KR" dirty="0"/>
              <a:t>-pi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install python-</a:t>
            </a:r>
            <a:r>
              <a:rPr lang="en-US" altLang="ko-KR" dirty="0" err="1"/>
              <a:t>minecraftpi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23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51D17-1541-4F65-A284-84C6F1D9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마인크래프트</a:t>
            </a:r>
            <a:r>
              <a:rPr lang="ko-KR" altLang="en-US" dirty="0"/>
              <a:t> 기본 사용법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32301F-A820-4D35-AAA9-1336B0AC5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" y="1690688"/>
            <a:ext cx="3686175" cy="2838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C0ED08-2B7E-4F66-9276-C2288FA039E7}"/>
              </a:ext>
            </a:extLst>
          </p:cNvPr>
          <p:cNvSpPr/>
          <p:nvPr/>
        </p:nvSpPr>
        <p:spPr>
          <a:xfrm>
            <a:off x="2260600" y="3776133"/>
            <a:ext cx="1752600" cy="55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464BC-2E6E-4373-B6DF-9D4F77C56CDF}"/>
              </a:ext>
            </a:extLst>
          </p:cNvPr>
          <p:cNvSpPr txBox="1"/>
          <p:nvPr/>
        </p:nvSpPr>
        <p:spPr>
          <a:xfrm>
            <a:off x="2973807" y="271253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실행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537C95-5219-4AB6-B514-3CBDF3491C50}"/>
              </a:ext>
            </a:extLst>
          </p:cNvPr>
          <p:cNvCxnSpPr/>
          <p:nvPr/>
        </p:nvCxnSpPr>
        <p:spPr>
          <a:xfrm flipV="1">
            <a:off x="3242733" y="3183467"/>
            <a:ext cx="1219200" cy="694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06BA73-BA54-40E0-B091-F24808158171}"/>
              </a:ext>
            </a:extLst>
          </p:cNvPr>
          <p:cNvSpPr txBox="1"/>
          <p:nvPr/>
        </p:nvSpPr>
        <p:spPr>
          <a:xfrm>
            <a:off x="465667" y="5249333"/>
            <a:ext cx="2541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마인크래프트</a:t>
            </a:r>
            <a:r>
              <a:rPr lang="ko-KR" altLang="en-US" dirty="0"/>
              <a:t> 실행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Start Game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New </a:t>
            </a:r>
            <a:r>
              <a:rPr lang="ko-KR" altLang="en-US" dirty="0"/>
              <a:t>선택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E8E917-1B4C-4F65-BFD5-43642532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089" y="1811867"/>
            <a:ext cx="6513244" cy="42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51D17-1541-4F65-A284-84C6F1D9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– “hello world”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4063A-DECD-4B43-830B-AD1B5225D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ko-KR" altLang="en-US" dirty="0" err="1"/>
              <a:t>마인크래프트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마인크래프트를</a:t>
            </a:r>
            <a:r>
              <a:rPr lang="ko-KR" altLang="en-US" dirty="0"/>
              <a:t> 실행 후 지니 프로그램을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B797D2-9D4B-4016-9684-BE363F3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70" y="2911475"/>
            <a:ext cx="6486525" cy="3726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C49DC6-04B2-4EC0-8FD6-AF932168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95" y="3546211"/>
            <a:ext cx="5339005" cy="294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05C04-D9D6-4D22-88A2-BEB3D7F171F0}"/>
              </a:ext>
            </a:extLst>
          </p:cNvPr>
          <p:cNvSpPr txBox="1"/>
          <p:nvPr/>
        </p:nvSpPr>
        <p:spPr>
          <a:xfrm>
            <a:off x="6434348" y="1509713"/>
            <a:ext cx="552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 </a:t>
            </a:r>
            <a:r>
              <a:rPr lang="ko-KR" altLang="en-US" dirty="0"/>
              <a:t>키를 누르면 </a:t>
            </a:r>
            <a:r>
              <a:rPr lang="ko-KR" altLang="en-US" dirty="0" err="1"/>
              <a:t>마인크래프트</a:t>
            </a:r>
            <a:r>
              <a:rPr lang="ko-KR" altLang="en-US" dirty="0"/>
              <a:t> 화면 밖으로 자유롭게 이동</a:t>
            </a:r>
          </a:p>
        </p:txBody>
      </p:sp>
    </p:spTree>
    <p:extLst>
      <p:ext uri="{BB962C8B-B14F-4D97-AF65-F5344CB8AC3E}">
        <p14:creationId xmlns:p14="http://schemas.microsoft.com/office/powerpoint/2010/main" val="69551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51D17-1541-4F65-A284-84C6F1D9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마인크래프트</a:t>
            </a:r>
            <a:r>
              <a:rPr lang="ko-KR" altLang="en-US" sz="4000" dirty="0"/>
              <a:t> </a:t>
            </a:r>
            <a:r>
              <a:rPr lang="en-US" altLang="ko-KR" sz="4000" dirty="0"/>
              <a:t>with </a:t>
            </a:r>
            <a:r>
              <a:rPr lang="ko-KR" altLang="en-US" sz="4000" dirty="0" err="1"/>
              <a:t>파이썬</a:t>
            </a:r>
            <a:r>
              <a:rPr lang="ko-KR" altLang="en-US" sz="4000" dirty="0"/>
              <a:t> </a:t>
            </a:r>
            <a:r>
              <a:rPr lang="en-US" altLang="ko-KR" sz="4000" dirty="0"/>
              <a:t>– </a:t>
            </a:r>
            <a:r>
              <a:rPr lang="ko-KR" altLang="en-US" sz="4000" dirty="0"/>
              <a:t>현재 위치 찾기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2E56D60-57FC-43F2-A790-1715FB6F6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07"/>
          <a:stretch/>
        </p:blipFill>
        <p:spPr>
          <a:xfrm>
            <a:off x="254000" y="1690688"/>
            <a:ext cx="8085668" cy="4532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DAE5F7-34A9-4F52-BB0F-A6B8F21A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07" y="1417373"/>
            <a:ext cx="6078893" cy="322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69C94-6E2A-4C35-9637-C83C8CF43371}"/>
              </a:ext>
            </a:extLst>
          </p:cNvPr>
          <p:cNvSpPr txBox="1"/>
          <p:nvPr/>
        </p:nvSpPr>
        <p:spPr>
          <a:xfrm>
            <a:off x="9999133" y="5173133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 </a:t>
            </a:r>
            <a:r>
              <a:rPr lang="ko-KR" altLang="en-US" dirty="0"/>
              <a:t>좌표 </a:t>
            </a:r>
            <a:r>
              <a:rPr lang="en-US" altLang="ko-KR" dirty="0"/>
              <a:t>: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endParaRPr lang="en-US" altLang="ko-KR" dirty="0"/>
          </a:p>
          <a:p>
            <a:r>
              <a:rPr lang="en-US" altLang="ko-KR" dirty="0"/>
              <a:t>Z </a:t>
            </a:r>
            <a:r>
              <a:rPr lang="ko-KR" altLang="en-US" dirty="0"/>
              <a:t>좌표 </a:t>
            </a:r>
            <a:r>
              <a:rPr lang="en-US" altLang="ko-KR" dirty="0"/>
              <a:t>: </a:t>
            </a:r>
            <a:r>
              <a:rPr lang="ko-KR" altLang="en-US" dirty="0"/>
              <a:t>위</a:t>
            </a:r>
            <a:r>
              <a:rPr lang="en-US" altLang="ko-KR" dirty="0"/>
              <a:t>,</a:t>
            </a:r>
            <a:r>
              <a:rPr lang="ko-KR" altLang="en-US" dirty="0"/>
              <a:t>아래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702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51D17-1541-4F65-A284-84C6F1D9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마인크래프트</a:t>
            </a:r>
            <a:r>
              <a:rPr lang="ko-KR" altLang="en-US" sz="4000" dirty="0"/>
              <a:t> </a:t>
            </a:r>
            <a:r>
              <a:rPr lang="en-US" altLang="ko-KR" sz="4000" dirty="0"/>
              <a:t>with </a:t>
            </a:r>
            <a:r>
              <a:rPr lang="ko-KR" altLang="en-US" sz="4000" dirty="0" err="1"/>
              <a:t>파이썬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en-US" altLang="ko-KR" sz="4000" dirty="0"/>
              <a:t>– </a:t>
            </a:r>
            <a:r>
              <a:rPr lang="ko-KR" altLang="en-US" sz="4000" dirty="0"/>
              <a:t>순간 이동</a:t>
            </a:r>
            <a:r>
              <a:rPr lang="en-US" altLang="ko-KR" sz="4000" dirty="0"/>
              <a:t>(</a:t>
            </a:r>
            <a:r>
              <a:rPr lang="ko-KR" altLang="en-US" sz="4000" dirty="0" err="1"/>
              <a:t>텔레포트</a:t>
            </a:r>
            <a:r>
              <a:rPr lang="en-US" altLang="ko-KR" sz="4000" dirty="0"/>
              <a:t>??)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C5C34-1DDE-412D-9AC6-123914B18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108" y="1885421"/>
            <a:ext cx="8373074" cy="4193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EDABB-1DF8-4B35-9C32-D2DF88112890}"/>
              </a:ext>
            </a:extLst>
          </p:cNvPr>
          <p:cNvSpPr txBox="1"/>
          <p:nvPr/>
        </p:nvSpPr>
        <p:spPr>
          <a:xfrm>
            <a:off x="5658928" y="2558371"/>
            <a:ext cx="622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실행 결과는 플레이어가 공중으로 </a:t>
            </a:r>
            <a:r>
              <a:rPr lang="en-US" altLang="ko-KR" dirty="0"/>
              <a:t>100 </a:t>
            </a:r>
            <a:r>
              <a:rPr lang="ko-KR" altLang="en-US" dirty="0"/>
              <a:t>만큼</a:t>
            </a:r>
            <a:endParaRPr lang="en-US" altLang="ko-KR" dirty="0"/>
          </a:p>
          <a:p>
            <a:r>
              <a:rPr lang="ko-KR" altLang="en-US" dirty="0"/>
              <a:t>순간이동 하고</a:t>
            </a:r>
            <a:r>
              <a:rPr lang="en-US" altLang="ko-KR" dirty="0"/>
              <a:t>, </a:t>
            </a:r>
            <a:r>
              <a:rPr lang="ko-KR" altLang="en-US" dirty="0"/>
              <a:t>다시 땅으로 떨어진다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x, y, z </a:t>
            </a:r>
            <a:r>
              <a:rPr lang="ko-KR" altLang="en-US" dirty="0"/>
              <a:t>값을 변화 시키면서 플레이어를 이동해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96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OS(Raspberry Pi OS) </a:t>
            </a:r>
            <a:r>
              <a:rPr lang="ko-KR" altLang="en-US" sz="4000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42D97-65C2-4BE8-8011-2BC1158A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Micro SD </a:t>
            </a:r>
            <a:r>
              <a:rPr lang="ko-KR" altLang="en-US" dirty="0"/>
              <a:t>카드 리더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Micro SD </a:t>
            </a:r>
            <a:r>
              <a:rPr lang="ko-KR" altLang="en-US" dirty="0"/>
              <a:t>메모리 </a:t>
            </a:r>
            <a:r>
              <a:rPr lang="en-US" altLang="ko-KR" dirty="0"/>
              <a:t>(32GB 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 외 하드웨어 및 부품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HDMI </a:t>
            </a:r>
            <a:r>
              <a:rPr lang="ko-KR" altLang="en-US" dirty="0"/>
              <a:t>케이블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5V 3A </a:t>
            </a:r>
            <a:r>
              <a:rPr lang="ko-KR" altLang="en-US" dirty="0"/>
              <a:t>이상 전원 어댑터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라즈베리파이 </a:t>
            </a:r>
            <a:r>
              <a:rPr lang="en-US" altLang="ko-KR" dirty="0"/>
              <a:t>3 </a:t>
            </a:r>
            <a:r>
              <a:rPr lang="ko-KR" altLang="en-US" dirty="0"/>
              <a:t>또는 라즈베리파이 </a:t>
            </a:r>
            <a:r>
              <a:rPr lang="en-US" altLang="ko-KR" dirty="0"/>
              <a:t>4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DA548A6-8032-4EF7-8CE0-BFB16BE6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690689"/>
            <a:ext cx="2488405" cy="1845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76F061-E2E2-4305-B2DF-FC076FDB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087" y="1690688"/>
            <a:ext cx="1771650" cy="131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F3B7F-3D98-4DA0-98EC-6D2569D6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99" y="3739569"/>
            <a:ext cx="2374106" cy="1592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490C4-A16C-42B2-B9E9-450EBB01C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580" y="3338512"/>
            <a:ext cx="2012157" cy="2536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7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8CFBB-29C1-4A02-A8A0-C94B6EE4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블록</a:t>
            </a:r>
            <a:r>
              <a:rPr lang="en-US" altLang="ko-KR" dirty="0"/>
              <a:t>(block)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18895C0-CDDE-49E8-A4EC-10F499DB9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665" y="2093647"/>
            <a:ext cx="6920401" cy="3401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31526-86D3-426C-A22A-2D5BB68F278F}"/>
              </a:ext>
            </a:extLst>
          </p:cNvPr>
          <p:cNvSpPr txBox="1"/>
          <p:nvPr/>
        </p:nvSpPr>
        <p:spPr>
          <a:xfrm>
            <a:off x="7730067" y="2224088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현재 위치에서 </a:t>
            </a:r>
            <a:endParaRPr lang="en-US" altLang="ko-KR" dirty="0"/>
          </a:p>
          <a:p>
            <a:r>
              <a:rPr lang="ko-KR" altLang="en-US" dirty="0"/>
              <a:t>왼쪽에 </a:t>
            </a:r>
            <a:r>
              <a:rPr lang="ko-KR" altLang="en-US" dirty="0" err="1"/>
              <a:t>한칸</a:t>
            </a:r>
            <a:r>
              <a:rPr lang="en-US" altLang="ko-KR" dirty="0"/>
              <a:t>(x+1)</a:t>
            </a:r>
            <a:r>
              <a:rPr lang="ko-KR" altLang="en-US" dirty="0"/>
              <a:t>에 돌블록을 놓는다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8B210-0A18-47C1-A123-7867F51306A6}"/>
              </a:ext>
            </a:extLst>
          </p:cNvPr>
          <p:cNvSpPr/>
          <p:nvPr/>
        </p:nvSpPr>
        <p:spPr>
          <a:xfrm>
            <a:off x="5054600" y="4825999"/>
            <a:ext cx="584200" cy="6011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63E16-030A-4B39-BDA7-02D2E7D52816}"/>
              </a:ext>
            </a:extLst>
          </p:cNvPr>
          <p:cNvSpPr txBox="1"/>
          <p:nvPr/>
        </p:nvSpPr>
        <p:spPr>
          <a:xfrm>
            <a:off x="7806267" y="3615267"/>
            <a:ext cx="22172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은 돌</a:t>
            </a:r>
            <a:endParaRPr lang="en-US" altLang="ko-KR" dirty="0"/>
          </a:p>
          <a:p>
            <a:r>
              <a:rPr lang="en-US" altLang="ko-KR" dirty="0"/>
              <a:t>     0</a:t>
            </a:r>
            <a:r>
              <a:rPr lang="ko-KR" altLang="en-US" dirty="0"/>
              <a:t>은 </a:t>
            </a:r>
            <a:r>
              <a:rPr lang="en-US" altLang="ko-KR" dirty="0"/>
              <a:t>air</a:t>
            </a:r>
          </a:p>
          <a:p>
            <a:r>
              <a:rPr lang="en-US" altLang="ko-KR" dirty="0"/>
              <a:t>     2</a:t>
            </a:r>
            <a:r>
              <a:rPr lang="ko-KR" altLang="en-US" dirty="0"/>
              <a:t>는 </a:t>
            </a:r>
            <a:r>
              <a:rPr lang="en-US" altLang="ko-KR" dirty="0"/>
              <a:t>Grass</a:t>
            </a:r>
          </a:p>
          <a:p>
            <a:r>
              <a:rPr lang="en-US" altLang="ko-KR" dirty="0"/>
              <a:t>     3</a:t>
            </a:r>
            <a:r>
              <a:rPr lang="ko-KR" altLang="en-US" dirty="0"/>
              <a:t>은 </a:t>
            </a:r>
            <a:r>
              <a:rPr lang="en-US" altLang="ko-KR" dirty="0"/>
              <a:t>Dirt</a:t>
            </a:r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 값을 변경해보자</a:t>
            </a:r>
            <a:r>
              <a:rPr lang="en-US" altLang="ko-KR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779B58-EBB0-4C70-813A-17DFDF3E197A}"/>
              </a:ext>
            </a:extLst>
          </p:cNvPr>
          <p:cNvCxnSpPr/>
          <p:nvPr/>
        </p:nvCxnSpPr>
        <p:spPr>
          <a:xfrm flipV="1">
            <a:off x="5740400" y="3794257"/>
            <a:ext cx="1989667" cy="133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919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46B7D-04C7-4A4A-AC9F-07DF2661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블록</a:t>
            </a:r>
            <a:r>
              <a:rPr lang="en-US" altLang="ko-KR" dirty="0"/>
              <a:t>(block)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593F3-54A4-45D5-AE59-878B3BFE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</a:t>
            </a:r>
            <a:r>
              <a:rPr lang="en-US" altLang="ko-KR" dirty="0"/>
              <a:t>ID</a:t>
            </a:r>
            <a:r>
              <a:rPr lang="ko-KR" altLang="en-US" dirty="0"/>
              <a:t>를 저장해서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58CA2E-3B25-406C-9BF2-3A0BBC4D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456655"/>
            <a:ext cx="5187746" cy="3855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8BCD7B-5EB1-40E2-AA6E-A7619AE2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367" y="2382308"/>
            <a:ext cx="5956504" cy="392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65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B57BE-6E8E-40E9-BC3F-185B60BF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특수 블록</a:t>
            </a:r>
            <a:r>
              <a:rPr lang="en-US" altLang="ko-KR" dirty="0"/>
              <a:t>(block)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3B5716-7E47-4012-9E25-DD3AAB2A9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220"/>
          <a:stretch/>
        </p:blipFill>
        <p:spPr>
          <a:xfrm>
            <a:off x="377296" y="1838059"/>
            <a:ext cx="6565372" cy="4444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090A52-6F6A-4572-B121-500DC698F161}"/>
              </a:ext>
            </a:extLst>
          </p:cNvPr>
          <p:cNvSpPr txBox="1"/>
          <p:nvPr/>
        </p:nvSpPr>
        <p:spPr>
          <a:xfrm>
            <a:off x="7907867" y="1972733"/>
            <a:ext cx="36391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네번째 매개 변수 </a:t>
            </a:r>
            <a:r>
              <a:rPr lang="en-US" altLang="ko-KR" dirty="0"/>
              <a:t>1</a:t>
            </a:r>
            <a:r>
              <a:rPr lang="ko-KR" altLang="en-US" dirty="0"/>
              <a:t>은 양모색깔을</a:t>
            </a:r>
            <a:endParaRPr lang="en-US" altLang="ko-KR" dirty="0"/>
          </a:p>
          <a:p>
            <a:r>
              <a:rPr lang="ko-KR" altLang="en-US" dirty="0" err="1"/>
              <a:t>오랜지색으로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은 하얀색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 : Magenta</a:t>
            </a:r>
          </a:p>
          <a:p>
            <a:r>
              <a:rPr lang="en-US" altLang="ko-KR" dirty="0"/>
              <a:t>3 : Light Blue</a:t>
            </a:r>
          </a:p>
          <a:p>
            <a:r>
              <a:rPr lang="en-US" altLang="ko-KR" dirty="0"/>
              <a:t>4 : Yellow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B3368-0E4B-40AF-B541-FCC352637F84}"/>
              </a:ext>
            </a:extLst>
          </p:cNvPr>
          <p:cNvSpPr/>
          <p:nvPr/>
        </p:nvSpPr>
        <p:spPr>
          <a:xfrm>
            <a:off x="4953000" y="5681133"/>
            <a:ext cx="584200" cy="6011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A20777-4685-4C9B-906E-45D6A6F20585}"/>
              </a:ext>
            </a:extLst>
          </p:cNvPr>
          <p:cNvCxnSpPr/>
          <p:nvPr/>
        </p:nvCxnSpPr>
        <p:spPr>
          <a:xfrm flipV="1">
            <a:off x="5401733" y="2226733"/>
            <a:ext cx="2353734" cy="33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07505A-D271-4886-8641-37A19B5E476E}"/>
              </a:ext>
            </a:extLst>
          </p:cNvPr>
          <p:cNvSpPr txBox="1"/>
          <p:nvPr/>
        </p:nvSpPr>
        <p:spPr>
          <a:xfrm>
            <a:off x="7035801" y="4876800"/>
            <a:ext cx="477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★관련 정보</a:t>
            </a:r>
            <a:endParaRPr lang="en-US" altLang="ko-KR" dirty="0"/>
          </a:p>
          <a:p>
            <a:r>
              <a:rPr lang="en-US" altLang="ko-KR" dirty="0"/>
              <a:t>API : </a:t>
            </a:r>
            <a:r>
              <a:rPr lang="en-US" altLang="ko-KR" dirty="0">
                <a:hlinkClick r:id="rId3"/>
              </a:rPr>
              <a:t>&lt;Stuff about="code" /&gt;: Minecraft API (stuffaboutcode.com)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97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835B-07A9-4E7F-BD1A-796AA963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다수 블록</a:t>
            </a:r>
            <a:r>
              <a:rPr lang="en-US" altLang="ko-KR" dirty="0"/>
              <a:t>(block)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4338D4-CE16-4B80-952A-9729EF99C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92" y="1978819"/>
            <a:ext cx="8227296" cy="4362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B09A6-D830-4677-B4A3-D318AB86E053}"/>
              </a:ext>
            </a:extLst>
          </p:cNvPr>
          <p:cNvSpPr txBox="1"/>
          <p:nvPr/>
        </p:nvSpPr>
        <p:spPr>
          <a:xfrm>
            <a:off x="7921931" y="2573867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 10x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 </a:t>
            </a:r>
            <a:r>
              <a:rPr lang="ko-KR" altLang="en-US" dirty="0"/>
              <a:t>정육면제를 단단한</a:t>
            </a:r>
            <a:endParaRPr lang="en-US" altLang="ko-KR" dirty="0"/>
          </a:p>
          <a:p>
            <a:r>
              <a:rPr lang="ko-KR" altLang="en-US" dirty="0"/>
              <a:t>돌로 채운다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E198D5-36AC-4D86-A5B4-4669DF83ECC3}"/>
              </a:ext>
            </a:extLst>
          </p:cNvPr>
          <p:cNvCxnSpPr/>
          <p:nvPr/>
        </p:nvCxnSpPr>
        <p:spPr>
          <a:xfrm flipV="1">
            <a:off x="5875867" y="3022600"/>
            <a:ext cx="2046064" cy="274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64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907CD-FB83-463B-ADEC-B808E5A2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걸어가면서 블록 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E234A03-F81A-4823-B796-A8872FF7D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5831"/>
            <a:ext cx="6132810" cy="4059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E2D7B-8207-49D6-853E-70C99196B192}"/>
              </a:ext>
            </a:extLst>
          </p:cNvPr>
          <p:cNvSpPr txBox="1"/>
          <p:nvPr/>
        </p:nvSpPr>
        <p:spPr>
          <a:xfrm>
            <a:off x="6468059" y="3416564"/>
            <a:ext cx="41745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플레이어가 공중에 떠 있으면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을 출력 </a:t>
            </a:r>
            <a:r>
              <a:rPr lang="en-US" altLang="ko-KR" dirty="0"/>
              <a:t>0</a:t>
            </a:r>
            <a:r>
              <a:rPr lang="ko-KR" altLang="en-US" dirty="0"/>
              <a:t>은 공기블록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 시프트키를 한번 누르면</a:t>
            </a:r>
            <a:endParaRPr lang="en-US" altLang="ko-KR" dirty="0"/>
          </a:p>
          <a:p>
            <a:r>
              <a:rPr lang="ko-KR" altLang="en-US" dirty="0"/>
              <a:t>플레이어가 공중에서 땅으로 내려온다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또는 </a:t>
            </a:r>
            <a:r>
              <a:rPr lang="en-US" altLang="ko-KR" dirty="0"/>
              <a:t>y</a:t>
            </a:r>
            <a:r>
              <a:rPr lang="ko-KR" altLang="en-US" dirty="0"/>
              <a:t>값을 </a:t>
            </a:r>
            <a:r>
              <a:rPr lang="en-US" altLang="ko-KR" dirty="0"/>
              <a:t>y-1 </a:t>
            </a:r>
            <a:r>
              <a:rPr lang="ko-KR" altLang="en-US" dirty="0"/>
              <a:t>로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42BA3-40DF-489D-8BCE-54C2C166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0" y="365125"/>
            <a:ext cx="1193800" cy="62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1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AAE39-2774-49E2-B665-A43F69A7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잔디위를 걸을 때만 꽃을 놓기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55B560F-4799-41FF-B72F-99B5BA004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62" y="1933840"/>
            <a:ext cx="6968689" cy="42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9493C-C3BF-4FF6-92D7-C9BCD6DE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폭탄 블록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D817B2-73AB-4F05-8CAC-F59456E96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764"/>
            <a:ext cx="6998230" cy="4338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98444F-C75E-4A51-8433-20DD4E5D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04" y="3182409"/>
            <a:ext cx="5572125" cy="483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6286A-99DB-4DF6-8204-2E210027501A}"/>
              </a:ext>
            </a:extLst>
          </p:cNvPr>
          <p:cNvSpPr txBox="1"/>
          <p:nvPr/>
        </p:nvSpPr>
        <p:spPr>
          <a:xfrm>
            <a:off x="6341004" y="3817143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setBlocks</a:t>
            </a:r>
            <a:r>
              <a:rPr lang="ko-KR" altLang="en-US" dirty="0"/>
              <a:t>을 여러 개를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9BB983-5CD9-4907-8F0B-FE0058CF7F65}"/>
              </a:ext>
            </a:extLst>
          </p:cNvPr>
          <p:cNvSpPr/>
          <p:nvPr/>
        </p:nvSpPr>
        <p:spPr>
          <a:xfrm>
            <a:off x="6341004" y="3115733"/>
            <a:ext cx="5732463" cy="1176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C3530-35C9-4E04-BA54-EEF208377793}"/>
              </a:ext>
            </a:extLst>
          </p:cNvPr>
          <p:cNvSpPr txBox="1"/>
          <p:nvPr/>
        </p:nvSpPr>
        <p:spPr>
          <a:xfrm>
            <a:off x="6276884" y="4607092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개의 폭탄을 활성화하여 폭탄이 터지면 그래픽을</a:t>
            </a:r>
            <a:endParaRPr lang="en-US" altLang="ko-KR" dirty="0"/>
          </a:p>
          <a:p>
            <a:r>
              <a:rPr lang="ko-KR" altLang="en-US" dirty="0" err="1"/>
              <a:t>랜더링하는</a:t>
            </a:r>
            <a:r>
              <a:rPr lang="ko-KR" altLang="en-US" dirty="0"/>
              <a:t> 과정에서 정말 느리게 진행된다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89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C9EEC-CBDE-4503-9957-C93DDEC4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흐르는 용암 블록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CCD7F51-3E2F-4F4F-9A7B-378D22B00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87" y="2100527"/>
            <a:ext cx="6112814" cy="38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9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09E17-08CB-4162-8B27-6486E598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흐르는 용암 블록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25CC4B3-7D7C-44E2-A25A-BB2F99ED0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58" y="1786201"/>
            <a:ext cx="5654325" cy="470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F8F0-A8E3-424B-877E-E34C86202EE2}"/>
              </a:ext>
            </a:extLst>
          </p:cNvPr>
          <p:cNvSpPr txBox="1"/>
          <p:nvPr/>
        </p:nvSpPr>
        <p:spPr>
          <a:xfrm>
            <a:off x="7442200" y="2785533"/>
            <a:ext cx="40511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용암이 왼쪽 </a:t>
            </a:r>
            <a:r>
              <a:rPr lang="en-US" altLang="ko-KR" dirty="0"/>
              <a:t>3</a:t>
            </a:r>
            <a:r>
              <a:rPr lang="ko-KR" altLang="en-US" dirty="0"/>
              <a:t>칸 하늘로 </a:t>
            </a:r>
            <a:r>
              <a:rPr lang="en-US" altLang="ko-KR" dirty="0"/>
              <a:t>3</a:t>
            </a:r>
            <a:r>
              <a:rPr lang="ko-KR" altLang="en-US" dirty="0"/>
              <a:t>칸 방향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용암블록 위로 </a:t>
            </a:r>
            <a:r>
              <a:rPr lang="en-US" altLang="ko-KR" dirty="0"/>
              <a:t>2</a:t>
            </a:r>
            <a:r>
              <a:rPr lang="ko-KR" altLang="en-US" dirty="0"/>
              <a:t>칸에서 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용암블록 위로 </a:t>
            </a:r>
            <a:r>
              <a:rPr lang="en-US" altLang="ko-KR" dirty="0"/>
              <a:t>2</a:t>
            </a:r>
            <a:r>
              <a:rPr lang="ko-KR" altLang="en-US" dirty="0"/>
              <a:t>칸에서 공기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용암이 나오고 물이 나옴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공기로 바꾸면 용암이 돌로 변환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5A4C5D-0247-48A0-B8B1-E91AB4DFA3E4}"/>
              </a:ext>
            </a:extLst>
          </p:cNvPr>
          <p:cNvCxnSpPr/>
          <p:nvPr/>
        </p:nvCxnSpPr>
        <p:spPr>
          <a:xfrm flipV="1">
            <a:off x="4385733" y="3014133"/>
            <a:ext cx="3056467" cy="2192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A6F9038-90FC-4D47-8893-D24BB7B60919}"/>
              </a:ext>
            </a:extLst>
          </p:cNvPr>
          <p:cNvCxnSpPr/>
          <p:nvPr/>
        </p:nvCxnSpPr>
        <p:spPr>
          <a:xfrm flipV="1">
            <a:off x="4936067" y="3547533"/>
            <a:ext cx="2506133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CC496-0973-4C19-8417-50971BE88ABC}"/>
              </a:ext>
            </a:extLst>
          </p:cNvPr>
          <p:cNvCxnSpPr/>
          <p:nvPr/>
        </p:nvCxnSpPr>
        <p:spPr>
          <a:xfrm flipV="1">
            <a:off x="4876800" y="4114800"/>
            <a:ext cx="2565400" cy="220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465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70610-3804-4F78-91F1-0B866FD7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마인크래프트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간단한 은신처 만들기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9A8949-3803-4094-BA36-2862D56DA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894151"/>
            <a:ext cx="10168718" cy="4464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966DB-E208-4706-AC7D-9AA85FD0EDF1}"/>
              </a:ext>
            </a:extLst>
          </p:cNvPr>
          <p:cNvSpPr txBox="1"/>
          <p:nvPr/>
        </p:nvSpPr>
        <p:spPr>
          <a:xfrm>
            <a:off x="6400800" y="2226733"/>
            <a:ext cx="5520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마인크래프트</a:t>
            </a:r>
            <a:r>
              <a:rPr lang="ko-KR" altLang="en-US" dirty="0"/>
              <a:t> 세상에서는 밤이 되기 전에 은신처를 마련해야 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블록을 활용하여 멋진 나만의 집을 만들어 보자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62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B1DDE-943A-4AED-9DBE-DE92FCFA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55AAC7-266E-4B28-88F8-D218A4F77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1566"/>
            <a:ext cx="12192000" cy="691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AEA9-47AD-4AE3-9EC4-FC055D495895}"/>
              </a:ext>
            </a:extLst>
          </p:cNvPr>
          <p:cNvSpPr txBox="1"/>
          <p:nvPr/>
        </p:nvSpPr>
        <p:spPr>
          <a:xfrm>
            <a:off x="9333781" y="114959"/>
            <a:ext cx="256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라즈베리파이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745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E6F61-AC91-4222-B89B-463CB72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EC4DC-D214-4371-B8DC-F5A9FDDD5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프로그래밍 기본 문법을 익히기에 좋음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로컬 네트워크로 다수 학생이 접속한다면</a:t>
            </a:r>
            <a:r>
              <a:rPr lang="en-US" altLang="ko-KR" dirty="0"/>
              <a:t>, </a:t>
            </a:r>
            <a:r>
              <a:rPr lang="ko-KR" altLang="en-US" dirty="0"/>
              <a:t>동일한 </a:t>
            </a:r>
            <a:r>
              <a:rPr lang="ko-KR" altLang="en-US" dirty="0" err="1"/>
              <a:t>마인크래프트</a:t>
            </a:r>
            <a:r>
              <a:rPr lang="ko-KR" altLang="en-US" dirty="0"/>
              <a:t> 세계에 접속하여 서로 함께 게임을 즐길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>
                <a:hlinkClick r:id="rId2"/>
              </a:rPr>
              <a:t>&lt;Stuff about="code" /&gt;: Minecraft API (stuffaboutcode.com)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>
                <a:hlinkClick r:id="rId3"/>
              </a:rPr>
              <a:t>Create a "</a:t>
            </a:r>
            <a:r>
              <a:rPr lang="en-US" altLang="ko-KR" dirty="0" err="1">
                <a:hlinkClick r:id="rId3"/>
              </a:rPr>
              <a:t>Whac</a:t>
            </a:r>
            <a:r>
              <a:rPr lang="en-US" altLang="ko-KR" dirty="0">
                <a:hlinkClick r:id="rId3"/>
              </a:rPr>
              <a:t>-a-Block" game in Minecraft | Raspberry Pi Learning Resources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>
                <a:hlinkClick r:id="rId4"/>
              </a:rPr>
              <a:t>Software Carpentry: </a:t>
            </a:r>
            <a:r>
              <a:rPr lang="en-US" altLang="ko-KR" dirty="0" err="1">
                <a:hlinkClick r:id="rId4"/>
              </a:rPr>
              <a:t>xwMOOC</a:t>
            </a:r>
            <a:r>
              <a:rPr lang="en-US" altLang="ko-KR" dirty="0">
                <a:hlinkClick r:id="rId4"/>
              </a:rPr>
              <a:t> </a:t>
            </a:r>
            <a:r>
              <a:rPr lang="ko-KR" altLang="en-US" dirty="0" err="1">
                <a:hlinkClick r:id="rId4"/>
              </a:rPr>
              <a:t>라즈베리</a:t>
            </a:r>
            <a:r>
              <a:rPr lang="ko-KR" altLang="en-US" dirty="0">
                <a:hlinkClick r:id="rId4"/>
              </a:rPr>
              <a:t> 파이 </a:t>
            </a:r>
            <a:r>
              <a:rPr lang="en-US" altLang="ko-KR" dirty="0">
                <a:hlinkClick r:id="rId4"/>
              </a:rPr>
              <a:t>(statkclee.github.io)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>
                <a:hlinkClick r:id="rId5"/>
              </a:rPr>
              <a:t>with </a:t>
            </a:r>
            <a:r>
              <a:rPr lang="ko-KR" altLang="en-US" dirty="0" err="1">
                <a:hlinkClick r:id="rId5"/>
              </a:rPr>
              <a:t>파이썬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- </a:t>
            </a:r>
            <a:r>
              <a:rPr lang="ko-KR" altLang="en-US" dirty="0">
                <a:hlinkClick r:id="rId5"/>
              </a:rPr>
              <a:t>라즈베리파이 </a:t>
            </a:r>
            <a:r>
              <a:rPr lang="en-US" altLang="ko-KR" dirty="0" err="1">
                <a:hlinkClick r:id="rId5"/>
              </a:rPr>
              <a:t>RaspberryPi</a:t>
            </a:r>
            <a:r>
              <a:rPr lang="en-US" altLang="ko-KR" dirty="0">
                <a:hlinkClick r:id="rId5"/>
              </a:rPr>
              <a:t> (google.com)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>
                <a:hlinkClick r:id="rId6"/>
              </a:rPr>
              <a:t>Getting Started with Minecraft Pi - Introduction | Raspberry Pi Projects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449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66C7D-B3DB-475F-979A-2BED04D2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microSD </a:t>
            </a:r>
            <a:r>
              <a:rPr lang="en-US" altLang="ko-KR" dirty="0" err="1"/>
              <a:t>img</a:t>
            </a:r>
            <a:r>
              <a:rPr lang="ko-KR" altLang="en-US" dirty="0"/>
              <a:t> 백업 및 복구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3F500-9899-4273-9351-1E0DBC37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USB Image Tool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http://www.alexpage.de/usb-image-tool/download/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사용법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>
                <a:hlinkClick r:id="rId3"/>
              </a:rPr>
              <a:t>진짜 정보가 있는 블로그 </a:t>
            </a:r>
            <a:r>
              <a:rPr lang="en-US" altLang="ko-KR" dirty="0">
                <a:hlinkClick r:id="rId3"/>
              </a:rPr>
              <a:t>:: [</a:t>
            </a:r>
            <a:r>
              <a:rPr lang="ko-KR" altLang="en-US" dirty="0">
                <a:hlinkClick r:id="rId3"/>
              </a:rPr>
              <a:t>유틸리티</a:t>
            </a:r>
            <a:r>
              <a:rPr lang="en-US" altLang="ko-KR" dirty="0">
                <a:hlinkClick r:id="rId3"/>
              </a:rPr>
              <a:t>] USB </a:t>
            </a:r>
            <a:r>
              <a:rPr lang="ko-KR" altLang="en-US" dirty="0">
                <a:hlinkClick r:id="rId3"/>
              </a:rPr>
              <a:t>백업 프로그램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이미지로 저장</a:t>
            </a:r>
            <a:r>
              <a:rPr lang="en-US" altLang="ko-KR" dirty="0">
                <a:hlinkClick r:id="rId3"/>
              </a:rPr>
              <a:t>/</a:t>
            </a:r>
            <a:r>
              <a:rPr lang="ko-KR" altLang="en-US" dirty="0">
                <a:hlinkClick r:id="rId3"/>
              </a:rPr>
              <a:t>복원 방법 </a:t>
            </a:r>
            <a:r>
              <a:rPr lang="en-US" altLang="ko-KR" dirty="0">
                <a:hlinkClick r:id="rId3"/>
              </a:rPr>
              <a:t>(tistory.com)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파티션 크기 재지정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</a:p>
          <a:p>
            <a:pPr marL="0" indent="0">
              <a:buNone/>
            </a:pPr>
            <a:r>
              <a:rPr lang="en-US" altLang="ko-KR" dirty="0"/>
              <a:t>6</a:t>
            </a:r>
            <a:r>
              <a:rPr lang="ko-KR" altLang="en-US" dirty="0"/>
              <a:t>번</a:t>
            </a:r>
            <a:r>
              <a:rPr lang="en-US" altLang="ko-KR" dirty="0"/>
              <a:t>(Advance </a:t>
            </a:r>
            <a:r>
              <a:rPr lang="en-US" altLang="ko-KR" dirty="0" err="1"/>
              <a:t>Opions</a:t>
            </a:r>
            <a:r>
              <a:rPr lang="en-US" altLang="ko-KR" dirty="0"/>
              <a:t>)</a:t>
            </a:r>
            <a:r>
              <a:rPr lang="ko-KR" altLang="en-US" dirty="0"/>
              <a:t> 선택 </a:t>
            </a:r>
            <a:r>
              <a:rPr lang="en-US" altLang="ko-KR" dirty="0"/>
              <a:t>– A1( Expand Filesystem) </a:t>
            </a:r>
            <a:r>
              <a:rPr lang="ko-KR" altLang="en-US" dirty="0"/>
              <a:t>선택 후 </a:t>
            </a:r>
            <a:r>
              <a:rPr lang="en-US" altLang="ko-KR" dirty="0"/>
              <a:t>reboot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파티션 크기 확인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#df -h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60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OS(Raspberry Pi OS) </a:t>
            </a:r>
            <a:r>
              <a:rPr lang="ko-KR" altLang="en-US" sz="4000" dirty="0"/>
              <a:t>설치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EF9E65D-D617-4983-8A55-4BBA1A8B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" y="1538605"/>
            <a:ext cx="4676776" cy="3177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BED283-22E6-45E0-99CA-518E9112CFE6}"/>
              </a:ext>
            </a:extLst>
          </p:cNvPr>
          <p:cNvSpPr/>
          <p:nvPr/>
        </p:nvSpPr>
        <p:spPr>
          <a:xfrm>
            <a:off x="404812" y="2316375"/>
            <a:ext cx="4229100" cy="646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AD0D5F-EDBB-4009-A9AC-1DB2A3E1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03" y="3203095"/>
            <a:ext cx="4703280" cy="315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E27F782-FFA1-4861-A8BA-3A2F35CDFC40}"/>
              </a:ext>
            </a:extLst>
          </p:cNvPr>
          <p:cNvSpPr/>
          <p:nvPr/>
        </p:nvSpPr>
        <p:spPr>
          <a:xfrm>
            <a:off x="2877893" y="3960543"/>
            <a:ext cx="4229100" cy="514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9ED16E-91D5-4611-8B71-757752F61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58" y="1637424"/>
            <a:ext cx="4229099" cy="2863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F34B3-767D-4D5F-921E-AF92CB03C75F}"/>
              </a:ext>
            </a:extLst>
          </p:cNvPr>
          <p:cNvSpPr/>
          <p:nvPr/>
        </p:nvSpPr>
        <p:spPr>
          <a:xfrm>
            <a:off x="10086975" y="3429000"/>
            <a:ext cx="1185863" cy="44105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15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OS(Raspberry Pi OS) </a:t>
            </a:r>
            <a:r>
              <a:rPr lang="ko-KR" altLang="en-US" sz="4000" dirty="0"/>
              <a:t>설치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2F741DD-0287-4901-9BEC-8D60F4E1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25625"/>
            <a:ext cx="4109302" cy="2817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F3B30C-DE79-48DF-BB61-03C90B68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3843337"/>
            <a:ext cx="3972568" cy="2705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BF519E-4A17-4892-AD95-945391723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216" y="1825625"/>
            <a:ext cx="3642404" cy="2647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41D4F-B52B-44DC-9694-0D3DF1269145}"/>
              </a:ext>
            </a:extLst>
          </p:cNvPr>
          <p:cNvSpPr txBox="1"/>
          <p:nvPr/>
        </p:nvSpPr>
        <p:spPr>
          <a:xfrm>
            <a:off x="7772788" y="5425786"/>
            <a:ext cx="4283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★라즈베리파이 </a:t>
            </a:r>
            <a:r>
              <a:rPr lang="en-US" altLang="ko-KR" dirty="0"/>
              <a:t>3</a:t>
            </a:r>
            <a:r>
              <a:rPr lang="ko-KR" altLang="en-US" dirty="0"/>
              <a:t>와  </a:t>
            </a:r>
            <a:r>
              <a:rPr lang="en-US" altLang="ko-KR" dirty="0"/>
              <a:t>microSD </a:t>
            </a:r>
            <a:r>
              <a:rPr lang="ko-KR" altLang="en-US" dirty="0"/>
              <a:t>메모리를</a:t>
            </a:r>
            <a:endParaRPr lang="en-US" altLang="ko-KR" dirty="0"/>
          </a:p>
          <a:p>
            <a:r>
              <a:rPr lang="ko-KR" altLang="en-US" dirty="0"/>
              <a:t>연결 후 운영체제가 완전히 실행될 </a:t>
            </a:r>
            <a:endParaRPr lang="en-US" altLang="ko-KR" dirty="0"/>
          </a:p>
          <a:p>
            <a:r>
              <a:rPr lang="ko-KR" altLang="en-US" dirty="0"/>
              <a:t>때까지 기다림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B324EC-210B-4F95-8BB1-36EB7F5A7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255" y="2562226"/>
            <a:ext cx="4180564" cy="2405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85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 </a:t>
            </a:r>
            <a:r>
              <a:rPr lang="ko-KR" altLang="en-US" sz="4000" dirty="0"/>
              <a:t>기본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C537DD-41A4-4890-B7B0-E3A256D1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90688"/>
            <a:ext cx="37719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DAA078-1204-4283-862E-DDE17CB0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3" y="3035192"/>
            <a:ext cx="3543300" cy="233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FBE71-6470-4CED-826C-96328B2463C9}"/>
              </a:ext>
            </a:extLst>
          </p:cNvPr>
          <p:cNvSpPr txBox="1"/>
          <p:nvPr/>
        </p:nvSpPr>
        <p:spPr>
          <a:xfrm>
            <a:off x="4440620" y="1863616"/>
            <a:ext cx="2310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: pi</a:t>
            </a:r>
          </a:p>
          <a:p>
            <a:r>
              <a:rPr lang="ko-KR" altLang="en-US" dirty="0"/>
              <a:t>패스워드 </a:t>
            </a:r>
            <a:r>
              <a:rPr lang="en-US" altLang="ko-KR" dirty="0"/>
              <a:t>: raspberry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7C2D70-C2B5-433A-AAA9-CA6338CBD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81" y="4447958"/>
            <a:ext cx="3495675" cy="2305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B03F2E-4D14-48AB-B6B2-A2E94930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3" y="2410042"/>
            <a:ext cx="3495675" cy="2343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82D43C-6328-4928-AE23-16C920B1F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676" y="4110038"/>
            <a:ext cx="3467100" cy="2371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66F5F4-3CDE-41D5-9FD2-859C446CFE2B}"/>
              </a:ext>
            </a:extLst>
          </p:cNvPr>
          <p:cNvSpPr txBox="1"/>
          <p:nvPr/>
        </p:nvSpPr>
        <p:spPr>
          <a:xfrm>
            <a:off x="8956517" y="485775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인터넷이 연결되면 자동으로</a:t>
            </a:r>
            <a:endParaRPr lang="en-US" altLang="ko-KR" dirty="0"/>
          </a:p>
          <a:p>
            <a:r>
              <a:rPr lang="ko-KR" altLang="en-US" dirty="0"/>
              <a:t>업데이트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1AD5C2-484D-45A6-8965-1941DDF9046C}"/>
              </a:ext>
            </a:extLst>
          </p:cNvPr>
          <p:cNvCxnSpPr/>
          <p:nvPr/>
        </p:nvCxnSpPr>
        <p:spPr>
          <a:xfrm flipH="1" flipV="1">
            <a:off x="10651067" y="992981"/>
            <a:ext cx="829733" cy="395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6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09949-48DC-44E4-A013-E70339EC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 </a:t>
            </a:r>
            <a:r>
              <a:rPr lang="ko-KR" altLang="en-US" sz="4000" dirty="0"/>
              <a:t>한글 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42D97-65C2-4BE8-8011-2BC1158A5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reboot 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upgrade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en-US" altLang="ko-KR" dirty="0" err="1"/>
              <a:t>ibus</a:t>
            </a:r>
            <a:r>
              <a:rPr lang="en-US" altLang="ko-KR" dirty="0"/>
              <a:t>-hangul </a:t>
            </a:r>
            <a:r>
              <a:rPr lang="en-US" altLang="ko-KR" dirty="0" err="1"/>
              <a:t>ibus-gtk</a:t>
            </a:r>
            <a:r>
              <a:rPr lang="en-US" altLang="ko-KR" dirty="0"/>
              <a:t> ibus-gtk3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apt-get install fonts-</a:t>
            </a:r>
            <a:r>
              <a:rPr lang="en-US" altLang="ko-KR" dirty="0" err="1"/>
              <a:t>unfonts</a:t>
            </a:r>
            <a:r>
              <a:rPr lang="en-US" altLang="ko-KR" dirty="0"/>
              <a:t>-core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★ </a:t>
            </a:r>
            <a:r>
              <a:rPr lang="ko-KR" altLang="en-US" dirty="0"/>
              <a:t>운영체제가 재부팅 후 자동으로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데몬</a:t>
            </a:r>
            <a:r>
              <a:rPr lang="en-US" altLang="ko-KR" dirty="0"/>
              <a:t>)</a:t>
            </a:r>
            <a:r>
              <a:rPr lang="ko-KR" altLang="en-US" dirty="0"/>
              <a:t>이 실행 되지 않는 증상이 발생하기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im</a:t>
            </a:r>
            <a:r>
              <a:rPr lang="en-US" altLang="ko-KR" dirty="0"/>
              <a:t>-config – n </a:t>
            </a:r>
            <a:r>
              <a:rPr lang="en-US" altLang="ko-KR" dirty="0" err="1"/>
              <a:t>ibus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93BB80-6218-4E1A-99B0-A81037F79DDC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9A6021-17BC-473F-A56E-36A237D4820B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267C6D-F1DE-43EE-BD40-C50E187E8CF3}"/>
              </a:ext>
            </a:extLst>
          </p:cNvPr>
          <p:cNvSpPr/>
          <p:nvPr/>
        </p:nvSpPr>
        <p:spPr>
          <a:xfrm>
            <a:off x="838200" y="1690687"/>
            <a:ext cx="10007600" cy="2079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E978C4-26A7-4A0B-B71B-4A0D666D8654}"/>
              </a:ext>
            </a:extLst>
          </p:cNvPr>
          <p:cNvSpPr/>
          <p:nvPr/>
        </p:nvSpPr>
        <p:spPr>
          <a:xfrm>
            <a:off x="838200" y="5096931"/>
            <a:ext cx="10007600" cy="1080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10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BBE2881E-5FC8-490E-BE7A-8A72A07E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라즈베리파이 </a:t>
            </a:r>
            <a:r>
              <a:rPr lang="en-US" altLang="ko-KR" sz="4000" dirty="0"/>
              <a:t>OS </a:t>
            </a:r>
            <a:r>
              <a:rPr lang="ko-KR" altLang="en-US" sz="4000" dirty="0"/>
              <a:t>한글 폰트 설정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73ECD6-335A-4524-9EF0-3E5573BECF8B}"/>
              </a:ext>
            </a:extLst>
          </p:cNvPr>
          <p:cNvCxnSpPr/>
          <p:nvPr/>
        </p:nvCxnSpPr>
        <p:spPr>
          <a:xfrm>
            <a:off x="585788" y="485775"/>
            <a:ext cx="0" cy="1014413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CE54D6-9651-40A6-A632-5480E69AE640}"/>
              </a:ext>
            </a:extLst>
          </p:cNvPr>
          <p:cNvCxnSpPr/>
          <p:nvPr/>
        </p:nvCxnSpPr>
        <p:spPr>
          <a:xfrm>
            <a:off x="400050" y="1357313"/>
            <a:ext cx="10953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49E3AC-E005-4FCE-B714-01948FC4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2" y="3330046"/>
            <a:ext cx="6070921" cy="32231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CF62BD-F807-4CC6-91FC-E1A48058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76" y="3934882"/>
            <a:ext cx="7244897" cy="25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29488</TotalTime>
  <Words>1098</Words>
  <Application>Microsoft Office PowerPoint</Application>
  <PresentationFormat>와이드스크린</PresentationFormat>
  <Paragraphs>195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Symbol</vt:lpstr>
      <vt:lpstr>Office 테마</vt:lpstr>
      <vt:lpstr>라즈베리파이를 이용한 Python 프로그래밍</vt:lpstr>
      <vt:lpstr>1. 라즈베리파이 OS(Raspberry Pi OS) 설치</vt:lpstr>
      <vt:lpstr>1. 라즈베리파이 OS(Raspberry Pi OS) 설치</vt:lpstr>
      <vt:lpstr>PowerPoint 프레젠테이션</vt:lpstr>
      <vt:lpstr>1. 라즈베리파이 OS(Raspberry Pi OS) 설치</vt:lpstr>
      <vt:lpstr>1. 라즈베리파이 OS(Raspberry Pi OS) 설치</vt:lpstr>
      <vt:lpstr>2. 라즈베리파이 OS 기본 설정</vt:lpstr>
      <vt:lpstr>3. 라즈베리파이 OS 한글 폰트 설정</vt:lpstr>
      <vt:lpstr>3. 라즈베리파이 OS 한글 폰트 설정</vt:lpstr>
      <vt:lpstr>PowerPoint 프레젠테이션</vt:lpstr>
      <vt:lpstr>3. 라즈베리파이 OS – 추가 폰트 설치</vt:lpstr>
      <vt:lpstr>4. 라즈베리파이 OS – 지니 IDE 실행</vt:lpstr>
      <vt:lpstr>PowerPoint 프레젠테이션</vt:lpstr>
      <vt:lpstr>5. 파이썬 문법 -  숫자형과 문자형</vt:lpstr>
      <vt:lpstr>5. 파이썬 문법 - 변수</vt:lpstr>
      <vt:lpstr>5. 파이썬 문법 - 슬라이싱</vt:lpstr>
      <vt:lpstr>5. 파이썬 문법 – 문자열 처리</vt:lpstr>
      <vt:lpstr>5. 파이썬 문법 – 문자열 포맷</vt:lpstr>
      <vt:lpstr>6. 퀴즈</vt:lpstr>
      <vt:lpstr>5. 퀴즈 - 소스코드</vt:lpstr>
      <vt:lpstr>Python 프로그래밍</vt:lpstr>
      <vt:lpstr>집에서 공부해 보세요.</vt:lpstr>
      <vt:lpstr>공부해보자 - vim 에디터 설치 및 설정</vt:lpstr>
      <vt:lpstr>캡처(스크린샷) 프로그램 </vt:lpstr>
      <vt:lpstr>마인크래프트 with 파이썬 - 설치</vt:lpstr>
      <vt:lpstr>마인크래프트 with 파이썬 – 마인크래프트 기본 사용법</vt:lpstr>
      <vt:lpstr>마인크래프트 with 파이썬 – “hello world”</vt:lpstr>
      <vt:lpstr>마인크래프트 with 파이썬 – 현재 위치 찾기</vt:lpstr>
      <vt:lpstr>마인크래프트 with 파이썬  – 순간 이동(텔레포트??)</vt:lpstr>
      <vt:lpstr>마인크래프트 with 파이썬  – 블록(block) 설치</vt:lpstr>
      <vt:lpstr>마인크래프트 with 파이썬  – 블록(block) 설치</vt:lpstr>
      <vt:lpstr>마인크래프트 with 파이썬  – 특수 블록(block) 설치</vt:lpstr>
      <vt:lpstr>마인크래프트 with 파이썬  – 다수 블록(block) 설치</vt:lpstr>
      <vt:lpstr>마인크래프트 with 파이썬  – 걸어가면서 블록 설치</vt:lpstr>
      <vt:lpstr>마인크래프트 with 파이썬  - 잔디위를 걸을 때만 꽃을 놓기</vt:lpstr>
      <vt:lpstr>마인크래프트 with 파이썬 – 폭탄 블록</vt:lpstr>
      <vt:lpstr>마인크래프트 with 파이썬 – 흐르는 용암 블록</vt:lpstr>
      <vt:lpstr>마인크래프트 with 파이썬 – 흐르는 용암 블록</vt:lpstr>
      <vt:lpstr>마인크래프트 with 파이썬 – 간단한 은신처 만들기</vt:lpstr>
      <vt:lpstr>참고</vt:lpstr>
      <vt:lpstr>microSD img 백업 및 복구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ITNSA</dc:creator>
  <cp:lastModifiedBy>ITNSA</cp:lastModifiedBy>
  <cp:revision>54</cp:revision>
  <dcterms:created xsi:type="dcterms:W3CDTF">2021-09-08T06:21:28Z</dcterms:created>
  <dcterms:modified xsi:type="dcterms:W3CDTF">2021-12-06T12:43:55Z</dcterms:modified>
</cp:coreProperties>
</file>